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8" Type="http://schemas.openxmlformats.org/officeDocument/2006/relationships/slide" Target="slides/slide3.xml"/><Relationship Id="rId26" Type="http://schemas.openxmlformats.org/officeDocument/2006/relationships/customXml" Target="../customXml/item2.xml"/><Relationship Id="rId21" Type="http://schemas.openxmlformats.org/officeDocument/2006/relationships/slide" Target="slides/slide16.xml"/><Relationship Id="rId3" Type="http://schemas.openxmlformats.org/officeDocument/2006/relationships/presProps" Target="presProps.xml"/><Relationship Id="rId12" Type="http://schemas.openxmlformats.org/officeDocument/2006/relationships/slide" Target="slides/slide7.xml"/><Relationship Id="rId17" Type="http://schemas.openxmlformats.org/officeDocument/2006/relationships/slide" Target="slides/slide12.xml"/><Relationship Id="rId7" Type="http://schemas.openxmlformats.org/officeDocument/2006/relationships/slide" Target="slides/slide2.xml"/><Relationship Id="rId25" Type="http://schemas.openxmlformats.org/officeDocument/2006/relationships/customXml" Target="../customXml/item1.xml"/><Relationship Id="rId20" Type="http://schemas.openxmlformats.org/officeDocument/2006/relationships/slide" Target="slides/slide15.xml"/><Relationship Id="rId2" Type="http://schemas.openxmlformats.org/officeDocument/2006/relationships/viewProps" Target="viewProps.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font" Target="fonts/Oswald-bold.fntdata"/><Relationship Id="rId1" Type="http://schemas.openxmlformats.org/officeDocument/2006/relationships/theme" Target="theme/theme2.xml"/><Relationship Id="rId6" Type="http://schemas.openxmlformats.org/officeDocument/2006/relationships/slide" Target="slides/slide1.xml"/><Relationship Id="rId23" Type="http://schemas.openxmlformats.org/officeDocument/2006/relationships/font" Target="fonts/Oswald-regular.fntdata"/><Relationship Id="rId15" Type="http://schemas.openxmlformats.org/officeDocument/2006/relationships/slide" Target="slides/slide10.xml"/><Relationship Id="rId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22" Type="http://schemas.openxmlformats.org/officeDocument/2006/relationships/font" Target="fonts/Average-regular.fntdata"/><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7" Type="http://schemas.openxmlformats.org/officeDocument/2006/relationships/customXml" Target="../customXml/item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6802dcc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6802dcc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26802dcc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26802dcc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6802dcc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6802dcc8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b26802dcc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b26802dcc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b26802dcc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b26802dcc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b26802dcc8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b26802dcc8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a99e810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aa99e810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b25baaaec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b25baaaec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26802dcc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26802dcc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b26802dcc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b26802dcc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b25baaaec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b25baaaec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b25baaaec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b25baaaec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25baaaec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25baaaec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6802dcc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6802dcc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b26802dcc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b26802dcc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17.png"/><Relationship Id="rId7" Type="http://schemas.openxmlformats.org/officeDocument/2006/relationships/image" Target="../media/image5.png"/><Relationship Id="rId8"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a:t>Dermatology disease classification</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a:t>Final project</a:t>
            </a:r>
            <a:endParaRPr/>
          </a:p>
          <a:p>
            <a:pPr indent="0" lvl="0" marL="0" rtl="0" algn="ctr">
              <a:spcBef>
                <a:spcPts val="0"/>
              </a:spcBef>
              <a:spcAft>
                <a:spcPts val="0"/>
              </a:spcAft>
              <a:buNone/>
            </a:pPr>
            <a:r>
              <a:rPr lang="ru"/>
              <a:t>Orymbekov Azamat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2"/>
          <p:cNvPicPr preferRelativeResize="0"/>
          <p:nvPr/>
        </p:nvPicPr>
        <p:blipFill>
          <a:blip r:embed="rId3">
            <a:alphaModFix/>
          </a:blip>
          <a:stretch>
            <a:fillRect/>
          </a:stretch>
        </p:blipFill>
        <p:spPr>
          <a:xfrm>
            <a:off x="1443463" y="152400"/>
            <a:ext cx="6257069" cy="4838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3"/>
          <p:cNvPicPr preferRelativeResize="0"/>
          <p:nvPr/>
        </p:nvPicPr>
        <p:blipFill>
          <a:blip r:embed="rId3">
            <a:alphaModFix/>
          </a:blip>
          <a:stretch>
            <a:fillRect/>
          </a:stretch>
        </p:blipFill>
        <p:spPr>
          <a:xfrm>
            <a:off x="1238500" y="55000"/>
            <a:ext cx="6441425" cy="503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4"/>
          <p:cNvPicPr preferRelativeResize="0"/>
          <p:nvPr/>
        </p:nvPicPr>
        <p:blipFill>
          <a:blip r:embed="rId3">
            <a:alphaModFix/>
          </a:blip>
          <a:stretch>
            <a:fillRect/>
          </a:stretch>
        </p:blipFill>
        <p:spPr>
          <a:xfrm>
            <a:off x="1571887" y="226088"/>
            <a:ext cx="6000225" cy="4691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5"/>
          <p:cNvPicPr preferRelativeResize="0"/>
          <p:nvPr/>
        </p:nvPicPr>
        <p:blipFill>
          <a:blip r:embed="rId3">
            <a:alphaModFix/>
          </a:blip>
          <a:stretch>
            <a:fillRect/>
          </a:stretch>
        </p:blipFill>
        <p:spPr>
          <a:xfrm>
            <a:off x="1590725" y="268475"/>
            <a:ext cx="5962550" cy="4606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SVM results</a:t>
            </a:r>
            <a:endParaRPr/>
          </a:p>
        </p:txBody>
      </p:sp>
      <p:sp>
        <p:nvSpPr>
          <p:cNvPr id="140" name="Google Shape;140;p26"/>
          <p:cNvSpPr txBox="1"/>
          <p:nvPr>
            <p:ph idx="1" type="body"/>
          </p:nvPr>
        </p:nvSpPr>
        <p:spPr>
          <a:xfrm>
            <a:off x="4466000" y="1749050"/>
            <a:ext cx="3567300" cy="141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t>Accuracy = 0.9891304347826086</a:t>
            </a:r>
            <a:endParaRPr/>
          </a:p>
        </p:txBody>
      </p:sp>
      <p:pic>
        <p:nvPicPr>
          <p:cNvPr id="141" name="Google Shape;141;p26"/>
          <p:cNvPicPr preferRelativeResize="0"/>
          <p:nvPr/>
        </p:nvPicPr>
        <p:blipFill>
          <a:blip r:embed="rId3">
            <a:alphaModFix/>
          </a:blip>
          <a:stretch>
            <a:fillRect/>
          </a:stretch>
        </p:blipFill>
        <p:spPr>
          <a:xfrm>
            <a:off x="397850" y="1210925"/>
            <a:ext cx="3600450" cy="2495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Random forest</a:t>
            </a:r>
            <a:endParaRPr/>
          </a:p>
        </p:txBody>
      </p:sp>
      <p:sp>
        <p:nvSpPr>
          <p:cNvPr id="147" name="Google Shape;147;p27"/>
          <p:cNvSpPr txBox="1"/>
          <p:nvPr>
            <p:ph idx="1" type="body"/>
          </p:nvPr>
        </p:nvSpPr>
        <p:spPr>
          <a:xfrm>
            <a:off x="4444050" y="1929300"/>
            <a:ext cx="4480200" cy="128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Accuracy = 0.9565217391304348</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48" name="Google Shape;148;p27"/>
          <p:cNvPicPr preferRelativeResize="0"/>
          <p:nvPr/>
        </p:nvPicPr>
        <p:blipFill>
          <a:blip r:embed="rId3">
            <a:alphaModFix/>
          </a:blip>
          <a:stretch>
            <a:fillRect/>
          </a:stretch>
        </p:blipFill>
        <p:spPr>
          <a:xfrm>
            <a:off x="370938" y="1304925"/>
            <a:ext cx="3781425" cy="25336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Conclusion</a:t>
            </a:r>
            <a:endParaRPr/>
          </a:p>
        </p:txBody>
      </p:sp>
      <p:sp>
        <p:nvSpPr>
          <p:cNvPr id="154" name="Google Shape;154;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t>Simply removing all rows which missing age, all the algorithm can achieve 100% accuracy. Also, the accuracy of this model depends on the amount of data  which in total was involved in this experiment less than 300. After filling missing ages with mean, median and mode of the age column, only SVM can reach accuracy score of 98.65% with only miss classify one pityriasis rosea case as </a:t>
            </a:r>
            <a:r>
              <a:rPr lang="ru"/>
              <a:t>seborrheic</a:t>
            </a:r>
            <a:r>
              <a:rPr lang="ru"/>
              <a:t> dermatitis. SVM outperforms Random forest in this study, mainly because the dataset is linear, which make it easy to separate categories are divided by a clear gap. Accuracy can be improved further by accuracy ly imputing missing ages.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3206700" cy="8550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ru"/>
              <a:t>Цель проекта</a:t>
            </a:r>
            <a:endParaRPr/>
          </a:p>
        </p:txBody>
      </p:sp>
      <p:sp>
        <p:nvSpPr>
          <p:cNvPr id="66" name="Google Shape;66;p14"/>
          <p:cNvSpPr txBox="1"/>
          <p:nvPr>
            <p:ph type="title"/>
          </p:nvPr>
        </p:nvSpPr>
        <p:spPr>
          <a:xfrm>
            <a:off x="311700" y="1395800"/>
            <a:ext cx="3037200" cy="8550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ru"/>
              <a:t>Набор данных</a:t>
            </a:r>
            <a:endParaRPr/>
          </a:p>
        </p:txBody>
      </p:sp>
      <p:pic>
        <p:nvPicPr>
          <p:cNvPr id="67" name="Google Shape;67;p14" title="Class distribution"/>
          <p:cNvPicPr preferRelativeResize="0"/>
          <p:nvPr/>
        </p:nvPicPr>
        <p:blipFill>
          <a:blip r:embed="rId3">
            <a:alphaModFix/>
          </a:blip>
          <a:stretch>
            <a:fillRect/>
          </a:stretch>
        </p:blipFill>
        <p:spPr>
          <a:xfrm>
            <a:off x="311688" y="2346575"/>
            <a:ext cx="3717387" cy="2304780"/>
          </a:xfrm>
          <a:prstGeom prst="rect">
            <a:avLst/>
          </a:prstGeom>
          <a:noFill/>
          <a:ln>
            <a:noFill/>
          </a:ln>
        </p:spPr>
      </p:pic>
      <p:pic>
        <p:nvPicPr>
          <p:cNvPr id="68" name="Google Shape;68;p14"/>
          <p:cNvPicPr preferRelativeResize="0"/>
          <p:nvPr/>
        </p:nvPicPr>
        <p:blipFill>
          <a:blip r:embed="rId4">
            <a:alphaModFix/>
          </a:blip>
          <a:stretch>
            <a:fillRect/>
          </a:stretch>
        </p:blipFill>
        <p:spPr>
          <a:xfrm>
            <a:off x="4823025" y="569275"/>
            <a:ext cx="1217900" cy="730750"/>
          </a:xfrm>
          <a:prstGeom prst="rect">
            <a:avLst/>
          </a:prstGeom>
          <a:noFill/>
          <a:ln>
            <a:noFill/>
          </a:ln>
        </p:spPr>
      </p:pic>
      <p:sp>
        <p:nvSpPr>
          <p:cNvPr id="69" name="Google Shape;69;p14"/>
          <p:cNvSpPr txBox="1"/>
          <p:nvPr/>
        </p:nvSpPr>
        <p:spPr>
          <a:xfrm>
            <a:off x="4905625" y="1349475"/>
            <a:ext cx="9798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Psoriasis</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pic>
        <p:nvPicPr>
          <p:cNvPr id="70" name="Google Shape;70;p14"/>
          <p:cNvPicPr preferRelativeResize="0"/>
          <p:nvPr/>
        </p:nvPicPr>
        <p:blipFill>
          <a:blip r:embed="rId5">
            <a:alphaModFix/>
          </a:blip>
          <a:stretch>
            <a:fillRect/>
          </a:stretch>
        </p:blipFill>
        <p:spPr>
          <a:xfrm>
            <a:off x="6654325" y="569275"/>
            <a:ext cx="1636888" cy="730750"/>
          </a:xfrm>
          <a:prstGeom prst="rect">
            <a:avLst/>
          </a:prstGeom>
          <a:noFill/>
          <a:ln>
            <a:noFill/>
          </a:ln>
        </p:spPr>
      </p:pic>
      <p:sp>
        <p:nvSpPr>
          <p:cNvPr id="71" name="Google Shape;71;p14"/>
          <p:cNvSpPr txBox="1"/>
          <p:nvPr/>
        </p:nvSpPr>
        <p:spPr>
          <a:xfrm>
            <a:off x="6654325" y="1349475"/>
            <a:ext cx="21630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Seborrheic</a:t>
            </a:r>
            <a:r>
              <a:rPr lang="ru">
                <a:solidFill>
                  <a:srgbClr val="FFFFFF"/>
                </a:solidFill>
                <a:latin typeface="Average"/>
                <a:ea typeface="Average"/>
                <a:cs typeface="Average"/>
                <a:sym typeface="Average"/>
              </a:rPr>
              <a:t> dermatitis</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pic>
        <p:nvPicPr>
          <p:cNvPr id="72" name="Google Shape;72;p14"/>
          <p:cNvPicPr preferRelativeResize="0"/>
          <p:nvPr/>
        </p:nvPicPr>
        <p:blipFill>
          <a:blip r:embed="rId6">
            <a:alphaModFix/>
          </a:blip>
          <a:stretch>
            <a:fillRect/>
          </a:stretch>
        </p:blipFill>
        <p:spPr>
          <a:xfrm>
            <a:off x="4853525" y="1795475"/>
            <a:ext cx="1031901" cy="957085"/>
          </a:xfrm>
          <a:prstGeom prst="rect">
            <a:avLst/>
          </a:prstGeom>
          <a:noFill/>
          <a:ln>
            <a:noFill/>
          </a:ln>
        </p:spPr>
      </p:pic>
      <p:sp>
        <p:nvSpPr>
          <p:cNvPr id="73" name="Google Shape;73;p14"/>
          <p:cNvSpPr txBox="1"/>
          <p:nvPr/>
        </p:nvSpPr>
        <p:spPr>
          <a:xfrm>
            <a:off x="4823025" y="2844275"/>
            <a:ext cx="21630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Lichen planus</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pic>
        <p:nvPicPr>
          <p:cNvPr id="74" name="Google Shape;74;p14"/>
          <p:cNvPicPr preferRelativeResize="0"/>
          <p:nvPr/>
        </p:nvPicPr>
        <p:blipFill>
          <a:blip r:embed="rId7">
            <a:alphaModFix/>
          </a:blip>
          <a:stretch>
            <a:fillRect/>
          </a:stretch>
        </p:blipFill>
        <p:spPr>
          <a:xfrm>
            <a:off x="6654325" y="1795475"/>
            <a:ext cx="1437862" cy="957075"/>
          </a:xfrm>
          <a:prstGeom prst="rect">
            <a:avLst/>
          </a:prstGeom>
          <a:noFill/>
          <a:ln>
            <a:noFill/>
          </a:ln>
        </p:spPr>
      </p:pic>
      <p:sp>
        <p:nvSpPr>
          <p:cNvPr id="75" name="Google Shape;75;p14"/>
          <p:cNvSpPr txBox="1"/>
          <p:nvPr/>
        </p:nvSpPr>
        <p:spPr>
          <a:xfrm>
            <a:off x="6654325" y="2844275"/>
            <a:ext cx="21630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Pityriasis rosea</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pic>
        <p:nvPicPr>
          <p:cNvPr id="76" name="Google Shape;76;p14"/>
          <p:cNvPicPr preferRelativeResize="0"/>
          <p:nvPr/>
        </p:nvPicPr>
        <p:blipFill>
          <a:blip r:embed="rId8">
            <a:alphaModFix/>
          </a:blip>
          <a:stretch>
            <a:fillRect/>
          </a:stretch>
        </p:blipFill>
        <p:spPr>
          <a:xfrm>
            <a:off x="4823025" y="3417500"/>
            <a:ext cx="1636899" cy="920903"/>
          </a:xfrm>
          <a:prstGeom prst="rect">
            <a:avLst/>
          </a:prstGeom>
          <a:noFill/>
          <a:ln>
            <a:noFill/>
          </a:ln>
        </p:spPr>
      </p:pic>
      <p:sp>
        <p:nvSpPr>
          <p:cNvPr id="77" name="Google Shape;77;p14"/>
          <p:cNvSpPr txBox="1"/>
          <p:nvPr/>
        </p:nvSpPr>
        <p:spPr>
          <a:xfrm>
            <a:off x="4823025" y="4423875"/>
            <a:ext cx="21630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Cronic dermatitis</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sp>
        <p:nvSpPr>
          <p:cNvPr id="78" name="Google Shape;78;p14"/>
          <p:cNvSpPr txBox="1"/>
          <p:nvPr/>
        </p:nvSpPr>
        <p:spPr>
          <a:xfrm>
            <a:off x="6511400" y="4423875"/>
            <a:ext cx="2163000" cy="18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Average"/>
                <a:ea typeface="Average"/>
                <a:cs typeface="Average"/>
                <a:sym typeface="Average"/>
              </a:rPr>
              <a:t>Pityriasis rubra pilaris</a:t>
            </a:r>
            <a:endParaRPr>
              <a:solidFill>
                <a:srgbClr val="FFFFFF"/>
              </a:solidFill>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p:txBody>
      </p:sp>
      <p:pic>
        <p:nvPicPr>
          <p:cNvPr id="79" name="Google Shape;79;p14"/>
          <p:cNvPicPr preferRelativeResize="0"/>
          <p:nvPr/>
        </p:nvPicPr>
        <p:blipFill>
          <a:blip r:embed="rId9">
            <a:alphaModFix/>
          </a:blip>
          <a:stretch>
            <a:fillRect/>
          </a:stretch>
        </p:blipFill>
        <p:spPr>
          <a:xfrm>
            <a:off x="6783875" y="3417500"/>
            <a:ext cx="1217900" cy="92049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par>
                                <p:cTn fill="hold" nodeType="with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par>
                                <p:cTn fill="hold" nodeType="with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par>
                                <p:cTn fill="hold" nodeType="with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par>
                                <p:cTn fill="hold" nodeType="with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par>
                                <p:cTn fill="hold" nodeType="with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par>
                                <p:cTn fill="hold" nodeType="with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par>
                                <p:cTn fill="hold" nodeType="with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par>
                                <p:cTn fill="hold" nodeType="with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par>
                                <p:cTn fill="hold" nodeType="with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5"/>
          <p:cNvPicPr preferRelativeResize="0"/>
          <p:nvPr/>
        </p:nvPicPr>
        <p:blipFill>
          <a:blip r:embed="rId3">
            <a:alphaModFix/>
          </a:blip>
          <a:stretch>
            <a:fillRect/>
          </a:stretch>
        </p:blipFill>
        <p:spPr>
          <a:xfrm>
            <a:off x="670025" y="1126325"/>
            <a:ext cx="7584025" cy="289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a:t>Explanatory visualizations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7"/>
          <p:cNvPicPr preferRelativeResize="0"/>
          <p:nvPr/>
        </p:nvPicPr>
        <p:blipFill>
          <a:blip r:embed="rId3">
            <a:alphaModFix/>
          </a:blip>
          <a:stretch>
            <a:fillRect/>
          </a:stretch>
        </p:blipFill>
        <p:spPr>
          <a:xfrm>
            <a:off x="1197975" y="975925"/>
            <a:ext cx="6748050" cy="3191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8"/>
          <p:cNvPicPr preferRelativeResize="0"/>
          <p:nvPr/>
        </p:nvPicPr>
        <p:blipFill>
          <a:blip r:embed="rId3">
            <a:alphaModFix/>
          </a:blip>
          <a:stretch>
            <a:fillRect/>
          </a:stretch>
        </p:blipFill>
        <p:spPr>
          <a:xfrm>
            <a:off x="1087638" y="786263"/>
            <a:ext cx="6968725" cy="357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19"/>
          <p:cNvPicPr preferRelativeResize="0"/>
          <p:nvPr/>
        </p:nvPicPr>
        <p:blipFill>
          <a:blip r:embed="rId3">
            <a:alphaModFix/>
          </a:blip>
          <a:stretch>
            <a:fillRect/>
          </a:stretch>
        </p:blipFill>
        <p:spPr>
          <a:xfrm>
            <a:off x="1096550" y="782725"/>
            <a:ext cx="6950899" cy="3578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0"/>
          <p:cNvPicPr preferRelativeResize="0"/>
          <p:nvPr/>
        </p:nvPicPr>
        <p:blipFill>
          <a:blip r:embed="rId3">
            <a:alphaModFix/>
          </a:blip>
          <a:stretch>
            <a:fillRect/>
          </a:stretch>
        </p:blipFill>
        <p:spPr>
          <a:xfrm>
            <a:off x="946888" y="800388"/>
            <a:ext cx="7250225" cy="3542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a:blip r:embed="rId3">
            <a:alphaModFix/>
          </a:blip>
          <a:stretch>
            <a:fillRect/>
          </a:stretch>
        </p:blipFill>
        <p:spPr>
          <a:xfrm>
            <a:off x="1318388" y="152400"/>
            <a:ext cx="6507216" cy="4838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FB1099FFA697464FAC9DD713AC6B0AD2" ma:contentTypeVersion="8" ma:contentTypeDescription="Создание документа." ma:contentTypeScope="" ma:versionID="a1a2e92f72fe89b9dac57b1afa29bc9c">
  <xsd:schema xmlns:xsd="http://www.w3.org/2001/XMLSchema" xmlns:xs="http://www.w3.org/2001/XMLSchema" xmlns:p="http://schemas.microsoft.com/office/2006/metadata/properties" xmlns:ns2="0a5bfc28-c11b-429e-adf4-944b97139ea8" targetNamespace="http://schemas.microsoft.com/office/2006/metadata/properties" ma:root="true" ma:fieldsID="a22165acc29c1c14ea2ee89a66163848" ns2:_="">
    <xsd:import namespace="0a5bfc28-c11b-429e-adf4-944b97139ea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5bfc28-c11b-429e-adf4-944b97139ea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724860F-5F62-45A7-88A0-175C49747863}"/>
</file>

<file path=customXml/itemProps2.xml><?xml version="1.0" encoding="utf-8"?>
<ds:datastoreItem xmlns:ds="http://schemas.openxmlformats.org/officeDocument/2006/customXml" ds:itemID="{5FF61FE4-5762-4146-BE43-844DAB339122}"/>
</file>

<file path=customXml/itemProps3.xml><?xml version="1.0" encoding="utf-8"?>
<ds:datastoreItem xmlns:ds="http://schemas.openxmlformats.org/officeDocument/2006/customXml" ds:itemID="{89186EF5-81C6-4BE7-8618-CEB6A3C41F08}"/>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0x010100FB1099FFA697464FAC9DD713AC6B0AD2</vt:lpwstr>
  </property>
</Properties>
</file>